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2" r:id="rId5"/>
  </p:sldMasterIdLst>
  <p:notesMasterIdLst>
    <p:notesMasterId r:id="rId34"/>
  </p:notesMasterIdLst>
  <p:handoutMasterIdLst>
    <p:handoutMasterId r:id="rId35"/>
  </p:handoutMasterIdLst>
  <p:sldIdLst>
    <p:sldId id="256" r:id="rId6"/>
    <p:sldId id="265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82" r:id="rId15"/>
    <p:sldId id="272" r:id="rId16"/>
    <p:sldId id="283" r:id="rId17"/>
    <p:sldId id="273" r:id="rId18"/>
    <p:sldId id="289" r:id="rId19"/>
    <p:sldId id="290" r:id="rId20"/>
    <p:sldId id="291" r:id="rId21"/>
    <p:sldId id="274" r:id="rId22"/>
    <p:sldId id="275" r:id="rId23"/>
    <p:sldId id="276" r:id="rId24"/>
    <p:sldId id="284" r:id="rId25"/>
    <p:sldId id="285" r:id="rId26"/>
    <p:sldId id="286" r:id="rId27"/>
    <p:sldId id="277" r:id="rId28"/>
    <p:sldId id="292" r:id="rId29"/>
    <p:sldId id="278" r:id="rId30"/>
    <p:sldId id="287" r:id="rId31"/>
    <p:sldId id="279" r:id="rId32"/>
    <p:sldId id="288" r:id="rId33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905" autoAdjust="0"/>
  </p:normalViewPr>
  <p:slideViewPr>
    <p:cSldViewPr>
      <p:cViewPr varScale="1">
        <p:scale>
          <a:sx n="104" d="100"/>
          <a:sy n="104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EBA0-6DAA-45F4-8649-B50BE501B04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New Courses\PPT Templat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/>
          <a:stretch/>
        </p:blipFill>
        <p:spPr bwMode="auto">
          <a:xfrm>
            <a:off x="0" y="1"/>
            <a:ext cx="7559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92624"/>
            <a:ext cx="6400800" cy="1752600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91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Intention &amp; Success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9144000" cy="1340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628800"/>
            <a:ext cx="4258816" cy="1872208"/>
          </a:xfrm>
        </p:spPr>
        <p:txBody>
          <a:bodyPr>
            <a:normAutofit/>
          </a:bodyPr>
          <a:lstStyle>
            <a:lvl1pPr marL="174625" indent="-174625">
              <a:defRPr sz="2400" i="1">
                <a:solidFill>
                  <a:srgbClr val="7030A0"/>
                </a:solidFill>
              </a:defRPr>
            </a:lvl1pPr>
            <a:lvl2pPr marL="268288" indent="-268288">
              <a:buClr>
                <a:srgbClr val="FFC000"/>
              </a:buClr>
              <a:buFont typeface="Wingdings" pitchFamily="2" charset="2"/>
              <a:buChar char="«"/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 smtClean="0"/>
              <a:t>Learning Intention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0" y="1628800"/>
            <a:ext cx="4258816" cy="1872208"/>
          </a:xfrm>
        </p:spPr>
        <p:txBody>
          <a:bodyPr>
            <a:normAutofit/>
          </a:bodyPr>
          <a:lstStyle>
            <a:lvl1pPr marL="174625" indent="-174625">
              <a:defRPr sz="2400" i="1">
                <a:solidFill>
                  <a:srgbClr val="00B050"/>
                </a:solidFill>
              </a:defRPr>
            </a:lvl1pPr>
            <a:lvl2pPr marL="268288" indent="-268288">
              <a:buClr>
                <a:srgbClr val="00B050"/>
              </a:buClr>
              <a:buFont typeface="Wingdings" pitchFamily="2" charset="2"/>
              <a:buChar char="ü"/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 smtClean="0"/>
              <a:t>Success Criteria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79512" y="3717032"/>
            <a:ext cx="4258816" cy="1872208"/>
          </a:xfrm>
        </p:spPr>
        <p:txBody>
          <a:bodyPr>
            <a:normAutofit/>
          </a:bodyPr>
          <a:lstStyle>
            <a:lvl1pPr marL="174625" indent="-174625">
              <a:defRPr sz="2400" i="1">
                <a:solidFill>
                  <a:srgbClr val="FF0000"/>
                </a:solidFill>
              </a:defRPr>
            </a:lvl1pPr>
            <a:lvl2pPr marL="268288" indent="-268288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C"/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 smtClean="0"/>
              <a:t>Social Goal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75902" y="3717032"/>
            <a:ext cx="4258816" cy="1872208"/>
          </a:xfrm>
        </p:spPr>
        <p:txBody>
          <a:bodyPr>
            <a:normAutofit/>
          </a:bodyPr>
          <a:lstStyle>
            <a:lvl1pPr marL="174625" indent="-174625">
              <a:defRPr sz="2400" i="1" baseline="0">
                <a:solidFill>
                  <a:srgbClr val="0070C0"/>
                </a:solidFill>
              </a:defRPr>
            </a:lvl1pPr>
            <a:lvl2pPr marL="268288" indent="-268288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C"/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 smtClean="0"/>
              <a:t>Say – Write – Make – Do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5732463"/>
            <a:ext cx="8497888" cy="433387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E &amp; O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89057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000" b="1" i="1" kern="1200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Learning Intention &amp; Success Criteria</a:t>
            </a:r>
            <a:endParaRPr lang="en-GB" sz="4000" b="1" i="1" kern="1200" baseline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635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9144000" cy="1340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i="1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887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pil 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9144000" cy="1340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 b="1" i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i="1">
                <a:solidFill>
                  <a:srgbClr val="C00000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2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9144000" cy="13407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 b="1" i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i="1">
                <a:solidFill>
                  <a:srgbClr val="C00000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264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9144000" cy="1340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23162" y="258278"/>
            <a:ext cx="78976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400" b="1" i="1" kern="1200" baseline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Have we met our learning goals?</a:t>
            </a:r>
            <a:endParaRPr lang="en-GB" sz="4400" b="1" i="1" kern="1200" baseline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628800"/>
            <a:ext cx="4258816" cy="1872208"/>
          </a:xfrm>
        </p:spPr>
        <p:txBody>
          <a:bodyPr>
            <a:normAutofit/>
          </a:bodyPr>
          <a:lstStyle>
            <a:lvl1pPr marL="174625" indent="-174625">
              <a:defRPr sz="2400" i="1">
                <a:solidFill>
                  <a:srgbClr val="7030A0"/>
                </a:solidFill>
              </a:defRPr>
            </a:lvl1pPr>
            <a:lvl2pPr marL="268288" indent="-268288">
              <a:buClr>
                <a:srgbClr val="FFC000"/>
              </a:buClr>
              <a:buFont typeface="Wingdings" pitchFamily="2" charset="2"/>
              <a:buChar char="«"/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 smtClean="0"/>
              <a:t>Learning Intention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0" y="1628800"/>
            <a:ext cx="4258816" cy="1872208"/>
          </a:xfrm>
        </p:spPr>
        <p:txBody>
          <a:bodyPr>
            <a:normAutofit/>
          </a:bodyPr>
          <a:lstStyle>
            <a:lvl1pPr marL="174625" indent="-174625">
              <a:defRPr sz="2400" i="1">
                <a:solidFill>
                  <a:srgbClr val="00B050"/>
                </a:solidFill>
              </a:defRPr>
            </a:lvl1pPr>
            <a:lvl2pPr marL="268288" indent="-268288">
              <a:buClr>
                <a:srgbClr val="00B050"/>
              </a:buClr>
              <a:buFont typeface="Wingdings" pitchFamily="2" charset="2"/>
              <a:buChar char="ü"/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 smtClean="0"/>
              <a:t>Success Criteria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79512" y="3717032"/>
            <a:ext cx="4258816" cy="1872208"/>
          </a:xfrm>
        </p:spPr>
        <p:txBody>
          <a:bodyPr>
            <a:normAutofit/>
          </a:bodyPr>
          <a:lstStyle>
            <a:lvl1pPr marL="174625" indent="-174625">
              <a:defRPr sz="2400" i="1">
                <a:solidFill>
                  <a:srgbClr val="FF0000"/>
                </a:solidFill>
              </a:defRPr>
            </a:lvl1pPr>
            <a:lvl2pPr marL="268288" indent="-268288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C"/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 smtClean="0"/>
              <a:t>Social Goal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75902" y="3717032"/>
            <a:ext cx="4258816" cy="1872208"/>
          </a:xfrm>
        </p:spPr>
        <p:txBody>
          <a:bodyPr>
            <a:normAutofit/>
          </a:bodyPr>
          <a:lstStyle>
            <a:lvl1pPr marL="174625" indent="-174625">
              <a:defRPr sz="2400" i="1" baseline="0">
                <a:solidFill>
                  <a:srgbClr val="0070C0"/>
                </a:solidFill>
              </a:defRPr>
            </a:lvl1pPr>
            <a:lvl2pPr marL="268288" indent="-268288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C"/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 smtClean="0"/>
              <a:t>Say – Write – Make – Do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663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6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0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53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407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80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591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050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81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09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8541-F1B8-4F4B-ADAE-06014772CE95}" type="datetimeFigureOut">
              <a:rPr lang="en-GB" smtClean="0"/>
              <a:pPr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D3E4-047C-42B2-AA43-20DC3BA37A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55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00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" y="129739"/>
            <a:ext cx="7016385" cy="66187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Ergonomics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anthropometrics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anthropometrics because we want  to design products that are suitable for the </a:t>
            </a:r>
            <a:r>
              <a:rPr lang="en-US" sz="2400" b="1" dirty="0"/>
              <a:t>largest number of users.</a:t>
            </a:r>
          </a:p>
          <a:p>
            <a:pPr marL="0" indent="0">
              <a:buNone/>
            </a:pPr>
            <a:r>
              <a:rPr lang="en-US" sz="2400" dirty="0"/>
              <a:t>We use </a:t>
            </a:r>
            <a:r>
              <a:rPr lang="en-US" sz="2400" b="1" dirty="0"/>
              <a:t>percentiles</a:t>
            </a:r>
            <a:r>
              <a:rPr lang="en-US" sz="2400" dirty="0"/>
              <a:t> to help decide what sizes to use.</a:t>
            </a:r>
          </a:p>
        </p:txBody>
      </p:sp>
      <p:pic>
        <p:nvPicPr>
          <p:cNvPr id="12290" name="Picture 2" descr="Anthropometry - Wikipedia">
            <a:extLst>
              <a:ext uri="{FF2B5EF4-FFF2-40B4-BE49-F238E27FC236}">
                <a16:creationId xmlns:a16="http://schemas.microsoft.com/office/drawing/2014/main" id="{BBE5B5E6-4D2E-406D-B769-5C0D645B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10" y="2645296"/>
            <a:ext cx="2639451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Applying anthropometrics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Humans differ in size considerably.</a:t>
            </a:r>
          </a:p>
          <a:p>
            <a:pPr marL="0" indent="0">
              <a:buNone/>
            </a:pPr>
            <a:r>
              <a:rPr lang="en-GB" sz="2400" dirty="0"/>
              <a:t>When plotted on a graph, the frequency of the range of sizes from smallest to largest result in a distribution which produces a bell curve as shown below.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9" y="2780928"/>
            <a:ext cx="6336704" cy="38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0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anthropometrics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example, a door’s height must include the </a:t>
            </a:r>
            <a:r>
              <a:rPr lang="en-US" sz="2400" b="1" dirty="0"/>
              <a:t>95</a:t>
            </a:r>
            <a:r>
              <a:rPr lang="en-US" sz="2400" b="1" baseline="30000" dirty="0"/>
              <a:t>th</a:t>
            </a:r>
            <a:r>
              <a:rPr lang="en-US" sz="2400" b="1" dirty="0"/>
              <a:t> percentile</a:t>
            </a:r>
            <a:r>
              <a:rPr lang="en-US" sz="2400" dirty="0"/>
              <a:t>, otherwise taller people would be disadvantaged. The door’s width is determined by access for disabled people with wheelchairs. </a:t>
            </a:r>
          </a:p>
          <a:p>
            <a:pPr marL="0" indent="0">
              <a:buNone/>
            </a:pPr>
            <a:r>
              <a:rPr lang="en-US" sz="2400" dirty="0" smtClean="0"/>
              <a:t>In contrast, </a:t>
            </a:r>
            <a:r>
              <a:rPr lang="en-US" sz="2400" dirty="0"/>
              <a:t>a chair’s seat height from the floor would be designed for the </a:t>
            </a:r>
            <a:r>
              <a:rPr lang="en-US" sz="2400" b="1" dirty="0"/>
              <a:t>50</a:t>
            </a:r>
            <a:r>
              <a:rPr lang="en-US" sz="2400" b="1" baseline="30000" dirty="0"/>
              <a:t>th</a:t>
            </a:r>
            <a:r>
              <a:rPr lang="en-US" sz="2400" b="1" dirty="0"/>
              <a:t> percentile </a:t>
            </a:r>
            <a:r>
              <a:rPr lang="en-US" sz="2400" dirty="0"/>
              <a:t>to ensure most people can sit comfortably and rest their feet on the floor.</a:t>
            </a:r>
          </a:p>
        </p:txBody>
      </p:sp>
      <p:pic>
        <p:nvPicPr>
          <p:cNvPr id="13314" name="Picture 2" descr="Accessibility Design Manual : 5-Appendices : 2-Anthropometrics 1/2">
            <a:extLst>
              <a:ext uri="{FF2B5EF4-FFF2-40B4-BE49-F238E27FC236}">
                <a16:creationId xmlns:a16="http://schemas.microsoft.com/office/drawing/2014/main" id="{240ADD2C-9F39-4921-BF0E-5490E632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60" y="4365104"/>
            <a:ext cx="30091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anthropometrics</a:t>
            </a:r>
            <a:endParaRPr lang="en-GB" sz="3200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Anthropometric Considerations: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Intended users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Range of sizes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Data 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Appropriate percentages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Inclusive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Gender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Ethnicity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Situation </a:t>
            </a:r>
          </a:p>
        </p:txBody>
      </p:sp>
    </p:spTree>
    <p:extLst>
      <p:ext uri="{BB962C8B-B14F-4D97-AF65-F5344CB8AC3E}">
        <p14:creationId xmlns:p14="http://schemas.microsoft.com/office/powerpoint/2010/main" val="273230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vrolet Impala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80721" cy="531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51520" y="188640"/>
            <a:ext cx="4824536" cy="9361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sz="2400" dirty="0" smtClean="0"/>
              <a:t>What anthropometric data would need to be considered when designing a driver’s seat in a car?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420610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vrolet Impala in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41" y="1457806"/>
            <a:ext cx="5256518" cy="39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4572000" y="5517232"/>
            <a:ext cx="1502744" cy="72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Height of the seat from </a:t>
            </a:r>
            <a:r>
              <a:rPr lang="en-GB" dirty="0" err="1"/>
              <a:t>f</a:t>
            </a:r>
            <a:r>
              <a:rPr lang="en-GB" dirty="0" err="1" smtClean="0"/>
              <a:t>ootwell</a:t>
            </a:r>
            <a:endParaRPr lang="en-GB" sz="2000" i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53752" y="5657066"/>
            <a:ext cx="1502744" cy="72008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Distance from the pedals</a:t>
            </a:r>
            <a:endParaRPr lang="en-GB" sz="2000" i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59832" y="461265"/>
            <a:ext cx="165618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Distance from steering wheel</a:t>
            </a:r>
            <a:endParaRPr lang="en-GB" sz="2000" i="1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156176" y="5877272"/>
            <a:ext cx="165618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Width of seat</a:t>
            </a:r>
            <a:endParaRPr lang="en-GB" sz="2000" i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262465" y="1797202"/>
            <a:ext cx="1656184" cy="72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Height and width of head rest</a:t>
            </a:r>
            <a:endParaRPr lang="en-GB" sz="2000" i="1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7380312" y="3157225"/>
            <a:ext cx="165618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Width and height of back</a:t>
            </a:r>
            <a:endParaRPr lang="en-GB" sz="2000" i="1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115649" y="480855"/>
            <a:ext cx="1656184" cy="72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Steering wheel diameter and thickness</a:t>
            </a:r>
            <a:endParaRPr lang="en-GB" sz="2000" i="1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55826" y="2033386"/>
            <a:ext cx="1620372" cy="8640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Distance to reach stalks and other buttons</a:t>
            </a:r>
            <a:endParaRPr lang="en-GB" sz="2000" i="1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990839" y="317249"/>
            <a:ext cx="1620372" cy="8640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Eye line for mirrors and windows</a:t>
            </a:r>
            <a:endParaRPr lang="en-GB" sz="2000" i="1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7002174" y="433437"/>
            <a:ext cx="1620372" cy="86409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Elbow rest</a:t>
            </a:r>
            <a:endParaRPr lang="en-GB" sz="2000" i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67744" y="5013176"/>
            <a:ext cx="1368152" cy="21602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57937" y="4896140"/>
            <a:ext cx="0" cy="78051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148064" y="4232660"/>
            <a:ext cx="792088" cy="105373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82678" y="2780929"/>
            <a:ext cx="928533" cy="187220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516216" y="1658422"/>
            <a:ext cx="499" cy="105760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788024" y="3489573"/>
            <a:ext cx="535348" cy="2769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779545" y="2932263"/>
            <a:ext cx="2295199" cy="535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23422" t="33866" r="52362" b="23878"/>
          <a:stretch/>
        </p:blipFill>
        <p:spPr>
          <a:xfrm>
            <a:off x="5868144" y="1600088"/>
            <a:ext cx="808538" cy="1084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traight Arrow Connector 33"/>
          <p:cNvCxnSpPr/>
          <p:nvPr/>
        </p:nvCxnSpPr>
        <p:spPr>
          <a:xfrm flipH="1" flipV="1">
            <a:off x="539552" y="1772421"/>
            <a:ext cx="5400600" cy="29848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411761" y="2044210"/>
            <a:ext cx="3528391" cy="99442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243078" y="3139464"/>
            <a:ext cx="2831667" cy="5050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635896" y="2065534"/>
            <a:ext cx="2304256" cy="9113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09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sentation of dimensions meeting the ergonomics conditions of a passenger car interior [5]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3981"/>
            <a:ext cx="8784976" cy="55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395536" y="188640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Example of driver’s seat ergonomic considerations.</a:t>
            </a:r>
            <a:endParaRPr lang="en-GB" sz="2000" i="1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95536" y="6186183"/>
            <a:ext cx="8208912" cy="576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The driver’s seat in particular requires a large number of adjustable parts in order to accommodate people of all shapes, sizes and reach capabilities. 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30165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physiology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well-designed product only requires </a:t>
            </a:r>
            <a:r>
              <a:rPr lang="en-GB" sz="2400" b="1" dirty="0"/>
              <a:t>reasonable strain or effort </a:t>
            </a:r>
            <a:r>
              <a:rPr lang="en-GB" sz="2400" dirty="0"/>
              <a:t>from the user. </a:t>
            </a:r>
          </a:p>
          <a:p>
            <a:pPr marL="0" indent="0">
              <a:buNone/>
            </a:pPr>
            <a:r>
              <a:rPr lang="en-GB" sz="2400" dirty="0"/>
              <a:t>Any product that requires high levels of force to operate it will result in user </a:t>
            </a:r>
            <a:r>
              <a:rPr lang="en-GB" sz="2400" b="1" dirty="0"/>
              <a:t>fatigue, strain or injury, </a:t>
            </a:r>
            <a:r>
              <a:rPr lang="en-GB" sz="2400" dirty="0"/>
              <a:t>especially if used repeatedly or for long periods of time.</a:t>
            </a:r>
          </a:p>
          <a:p>
            <a:pPr marL="0" indent="0">
              <a:buNone/>
            </a:pPr>
            <a:r>
              <a:rPr lang="en-GB" sz="2400" dirty="0"/>
              <a:t>This does not necessarily mean products should be designed to be easily used in all their aspects: </a:t>
            </a:r>
            <a:r>
              <a:rPr lang="en-GB" sz="2400" b="1" dirty="0"/>
              <a:t>some products require some force to operate to prevent them being switched on or used by accident. </a:t>
            </a:r>
          </a:p>
          <a:p>
            <a:pPr marL="0" indent="0">
              <a:buNone/>
            </a:pPr>
            <a:r>
              <a:rPr lang="en-GB" sz="2400" dirty="0"/>
              <a:t>Designers must consider how </a:t>
            </a:r>
            <a:r>
              <a:rPr lang="en-GB" sz="2400" b="1" dirty="0"/>
              <a:t>different parts of the human body work and interact with a product. </a:t>
            </a:r>
          </a:p>
        </p:txBody>
      </p:sp>
    </p:spTree>
    <p:extLst>
      <p:ext uri="{BB962C8B-B14F-4D97-AF65-F5344CB8AC3E}">
        <p14:creationId xmlns:p14="http://schemas.microsoft.com/office/powerpoint/2010/main" val="325942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Applying physiology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Physiology is focused upon specific characteristics and mechanisms of the human body, such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Range of movement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Fatigue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Strength</a:t>
            </a:r>
          </a:p>
          <a:p>
            <a:pPr marL="0" indent="0">
              <a:buNone/>
            </a:pPr>
            <a:r>
              <a:rPr lang="en-GB" sz="2400" dirty="0"/>
              <a:t>A common mistake is to design products to be as light or a easy to use as possible. </a:t>
            </a:r>
          </a:p>
          <a:p>
            <a:pPr marL="0" indent="0">
              <a:buNone/>
            </a:pPr>
            <a:r>
              <a:rPr lang="en-GB" sz="2400" dirty="0"/>
              <a:t>For example: a medicine bottle shouldn’t be too easy for children to understand and open but not too difficult for a fully grown adult.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r="24401"/>
          <a:stretch/>
        </p:blipFill>
        <p:spPr>
          <a:xfrm>
            <a:off x="1039053" y="2646622"/>
            <a:ext cx="2023303" cy="36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0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Applying physiology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You must understand the limitations and needs of the user</a:t>
            </a:r>
          </a:p>
          <a:p>
            <a:pPr marL="0" indent="0">
              <a:buNone/>
            </a:pPr>
            <a:r>
              <a:rPr lang="en-GB" sz="2400" dirty="0"/>
              <a:t>Some considerations you might want to remember: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Range of movement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Type of movement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Strength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Effort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Fatigue or strain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Physical limitations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Coordination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Inclusive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Reaction time</a:t>
            </a:r>
          </a:p>
        </p:txBody>
      </p:sp>
    </p:spTree>
    <p:extLst>
      <p:ext uri="{BB962C8B-B14F-4D97-AF65-F5344CB8AC3E}">
        <p14:creationId xmlns:p14="http://schemas.microsoft.com/office/powerpoint/2010/main" val="269385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Introduction to the ergonomics design factor.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Gain an understanding of ergonomics.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Explain the three different sub-categories of ergonomics.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Use your knowledge to inform your design work.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psychology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product with good ergonomic design should be </a:t>
            </a:r>
            <a:r>
              <a:rPr lang="en-GB" sz="2400" b="1" dirty="0"/>
              <a:t>intuitive to use.</a:t>
            </a:r>
          </a:p>
          <a:p>
            <a:pPr marL="0" indent="0">
              <a:buNone/>
            </a:pPr>
            <a:r>
              <a:rPr lang="en-GB" sz="2400" dirty="0"/>
              <a:t>The way a product </a:t>
            </a:r>
            <a:r>
              <a:rPr lang="en-GB" sz="2400" b="1" dirty="0"/>
              <a:t>looks, feels, sounds, smells and even tastes </a:t>
            </a:r>
            <a:r>
              <a:rPr lang="en-GB" sz="2400" dirty="0"/>
              <a:t>can affect the experience of the product. </a:t>
            </a:r>
          </a:p>
          <a:p>
            <a:pPr marL="0" indent="0">
              <a:buNone/>
            </a:pPr>
            <a:r>
              <a:rPr lang="en-GB" sz="2400" b="1" dirty="0"/>
              <a:t>These feelings and perceptions are powerful psychological aspects of ergonomics.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6" r="35274"/>
          <a:stretch/>
        </p:blipFill>
        <p:spPr>
          <a:xfrm>
            <a:off x="7380312" y="3284984"/>
            <a:ext cx="1023958" cy="32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Applying psychology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Psychology is the mental process such as perception and memory</a:t>
            </a:r>
          </a:p>
          <a:p>
            <a:pPr marL="0" indent="0">
              <a:buNone/>
            </a:pPr>
            <a:r>
              <a:rPr lang="en-GB" sz="2400" dirty="0"/>
              <a:t>These processes are influences by how something looks, feels, sounds, smells and tastes. </a:t>
            </a:r>
          </a:p>
          <a:p>
            <a:pPr marL="0" indent="0">
              <a:buNone/>
            </a:pPr>
            <a:r>
              <a:rPr lang="en-GB" sz="2400" dirty="0"/>
              <a:t>Understanding how users behave and react in different situations is important for good user-centres design.</a:t>
            </a:r>
          </a:p>
          <a:p>
            <a:pPr marL="0" indent="0">
              <a:buNone/>
            </a:pPr>
            <a:r>
              <a:rPr lang="en-GB" sz="2400" dirty="0"/>
              <a:t>This will prevent feelings of failure or frustration when users don’t understand how to use a product or system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21652" r="10952" b="6950"/>
          <a:stretch/>
        </p:blipFill>
        <p:spPr>
          <a:xfrm>
            <a:off x="0" y="1965089"/>
            <a:ext cx="4101411" cy="48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42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48" y="3861048"/>
            <a:ext cx="2996952" cy="2996952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Applying psychology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User-centred design should make it easy for the user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Determine what actions can be carried 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Understand the results of their actual and potential 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Evaluate the current state of the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Interact naturally with the product’s or system’s layout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9544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Applying psychology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user needs to be able to carry out the intended operation with ease. Designers should: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Avoid overcomplicating products with unnecessary 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Ensure it is intuitive to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Ensure the location of functions and mode of use are clear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Ensure each action is confirmed by feedback from the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Design to mitigate user error</a:t>
            </a:r>
          </a:p>
        </p:txBody>
      </p:sp>
    </p:spTree>
    <p:extLst>
      <p:ext uri="{BB962C8B-B14F-4D97-AF65-F5344CB8AC3E}">
        <p14:creationId xmlns:p14="http://schemas.microsoft.com/office/powerpoint/2010/main" val="3855021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PAST PAPER QUESTION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r>
              <a:rPr lang="en-GB" sz="2400" dirty="0"/>
              <a:t>Successful products require careful consideration of ergonomics.</a:t>
            </a:r>
          </a:p>
          <a:p>
            <a:r>
              <a:rPr lang="en-GB" sz="2400" dirty="0"/>
              <a:t>Explain why ergonomics has influenced the design of products that you are </a:t>
            </a:r>
            <a:r>
              <a:rPr lang="en-GB" sz="2400" dirty="0" smtClean="0"/>
              <a:t>familiar with</a:t>
            </a:r>
            <a:r>
              <a:rPr lang="en-GB" sz="2400" dirty="0"/>
              <a:t>.</a:t>
            </a:r>
          </a:p>
          <a:p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i="1" dirty="0"/>
              <a:t>You may refer to more than one product in your answer</a:t>
            </a:r>
            <a:r>
              <a:rPr lang="en-GB" sz="2400" dirty="0"/>
              <a:t>.)</a:t>
            </a:r>
          </a:p>
          <a:p>
            <a:r>
              <a:rPr lang="en-GB" sz="2400" dirty="0"/>
              <a:t>(</a:t>
            </a:r>
            <a:r>
              <a:rPr lang="en-GB" sz="2400" i="1" dirty="0"/>
              <a:t>To attract full marks you must include the influence of all three areas of ergonomics </a:t>
            </a:r>
            <a:r>
              <a:rPr lang="en-GB" sz="2400" i="1" dirty="0" smtClean="0"/>
              <a:t>in your </a:t>
            </a:r>
            <a:r>
              <a:rPr lang="en-GB" sz="2400" i="1" dirty="0"/>
              <a:t>answer</a:t>
            </a:r>
            <a:r>
              <a:rPr lang="en-GB" sz="2400" dirty="0" smtClean="0"/>
              <a:t>.)</a:t>
            </a:r>
          </a:p>
          <a:p>
            <a:endParaRPr lang="en-GB" sz="2400" dirty="0"/>
          </a:p>
          <a:p>
            <a:r>
              <a:rPr lang="en-GB" sz="2400" dirty="0" smtClean="0"/>
              <a:t>(8 marks)</a:t>
            </a:r>
          </a:p>
          <a:p>
            <a:r>
              <a:rPr lang="en-GB" sz="2400" dirty="0" smtClean="0"/>
              <a:t>You must write 8 different points.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5519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Task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The dental chair here is designed with two different users in mind: the dentist and the patient</a:t>
            </a:r>
          </a:p>
          <a:p>
            <a:pPr marL="0" indent="0">
              <a:buNone/>
            </a:pPr>
            <a:r>
              <a:rPr lang="en-GB" sz="2400" dirty="0"/>
              <a:t>Consider what is required to ensure a dental chair is safe, easy and comfortable to use.</a:t>
            </a:r>
          </a:p>
          <a:p>
            <a:pPr marL="0" indent="0">
              <a:buNone/>
            </a:pPr>
            <a:r>
              <a:rPr lang="en-GB" sz="2400" dirty="0"/>
              <a:t>Think about your experience at the dentist. Consider what is required to ensure a dental chair is safe, easy and comfortable to use for the patient. </a:t>
            </a:r>
          </a:p>
          <a:p>
            <a:pPr marL="0" indent="0">
              <a:buNone/>
            </a:pPr>
            <a:r>
              <a:rPr lang="en-GB" sz="2400" dirty="0"/>
              <a:t>Analyse the dental chair using the same method as the vacuum cleaner example.</a:t>
            </a:r>
          </a:p>
          <a:p>
            <a:pPr marL="0" indent="0">
              <a:buNone/>
            </a:pPr>
            <a:r>
              <a:rPr lang="en-GB" sz="2400" dirty="0"/>
              <a:t>Detail how ergonomics could impact the design of the dental chair for the dentist and the patient. </a:t>
            </a:r>
          </a:p>
          <a:p>
            <a:pPr marL="0" indent="0">
              <a:buNone/>
            </a:pPr>
            <a:r>
              <a:rPr lang="en-GB" sz="2400" dirty="0"/>
              <a:t>Use the ergonomic word bank to help you answer the question.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r="18714"/>
          <a:stretch/>
        </p:blipFill>
        <p:spPr>
          <a:xfrm>
            <a:off x="-1" y="1914855"/>
            <a:ext cx="4101411" cy="49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96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r="18714"/>
          <a:stretch/>
        </p:blipFill>
        <p:spPr>
          <a:xfrm>
            <a:off x="2411760" y="2276872"/>
            <a:ext cx="3219310" cy="388001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TASK 1 ANSWERS</a:t>
            </a:r>
            <a:endParaRPr lang="en-GB" i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62880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Height and shoulder width should be considered to ensure seat is suitable for larger patients. This will help them feel at ease.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5819" y="137756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Dentist must be able to reach and move with ease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0618" y="148206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 of the bowl should be easy to reach for both tall and short users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27784" y="2586761"/>
            <a:ext cx="504056" cy="177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07904" y="2010616"/>
            <a:ext cx="1249735" cy="770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93450" y="2339221"/>
            <a:ext cx="720079" cy="148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560462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Noise from tools should be quiet so as not to frighten the patient, but loud enough for the dentist to recognise they are 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490617" y="4869160"/>
            <a:ext cx="634374" cy="766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148" y="3926978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 sizes should be considered to ensure sufficient access to grip, remove and replace tools with minimum effort. The dentist should appear at ease to keep the patient calm.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819319" y="4824175"/>
            <a:ext cx="1060493" cy="28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22960" y="36038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Chair movement should be slow and steady as not to startle the patient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957639" y="3890863"/>
            <a:ext cx="1630278" cy="549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71707" y="521780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Colours should calm the patient and look sterile and clean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294355" y="5217803"/>
            <a:ext cx="927845" cy="234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58104" y="2477798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sitting eye level of the dentist should be considered to ensure the patient can be moved to a suitable height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8915" y="1340768"/>
            <a:ext cx="4634533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Designers may make allowances for variables, like outdoor clothing, when selecting appropriate sizes. </a:t>
            </a:r>
          </a:p>
          <a:p>
            <a:pPr marL="0" indent="0">
              <a:buNone/>
            </a:pPr>
            <a:r>
              <a:rPr lang="en-GB" sz="1800" dirty="0"/>
              <a:t>With this in mind, use the data in the table </a:t>
            </a:r>
            <a:r>
              <a:rPr lang="en-GB" sz="1800" dirty="0" smtClean="0"/>
              <a:t>below </a:t>
            </a:r>
            <a:r>
              <a:rPr lang="en-GB" sz="1800" dirty="0"/>
              <a:t>to select the minimum sizes for the following areas of the children’s playground. Justify your selection. </a:t>
            </a:r>
          </a:p>
          <a:p>
            <a:pPr marL="0" indent="0">
              <a:buNone/>
            </a:pPr>
            <a:r>
              <a:rPr lang="en-GB" sz="1800" dirty="0"/>
              <a:t>Diameter of the flume – to fit all children sliding</a:t>
            </a:r>
          </a:p>
          <a:p>
            <a:pPr marL="0" indent="0">
              <a:buNone/>
            </a:pPr>
            <a:r>
              <a:rPr lang="en-GB" sz="1800" dirty="0"/>
              <a:t>Width of the red slide – up to age 5</a:t>
            </a:r>
          </a:p>
          <a:p>
            <a:pPr marL="0" indent="0">
              <a:buNone/>
            </a:pPr>
            <a:r>
              <a:rPr lang="en-GB" sz="1800" dirty="0"/>
              <a:t>Height of the red roof up to age 6 – children standing</a:t>
            </a:r>
          </a:p>
          <a:p>
            <a:pPr marL="0" indent="0">
              <a:buNone/>
            </a:pPr>
            <a:r>
              <a:rPr lang="en-GB" sz="1800" dirty="0"/>
              <a:t>Height of opening to flume slide – all children sitting</a:t>
            </a:r>
          </a:p>
          <a:p>
            <a:pPr marL="0" indent="0">
              <a:buNone/>
            </a:pPr>
            <a:r>
              <a:rPr lang="en-GB" sz="1800" dirty="0"/>
              <a:t>Height of swing frame to allow all adults clearance</a:t>
            </a:r>
          </a:p>
          <a:p>
            <a:pPr marL="0" indent="0">
              <a:buNone/>
            </a:pPr>
            <a:r>
              <a:rPr lang="en-GB" sz="1800" dirty="0"/>
              <a:t>Height of the swing seat – allow all children to sit safely</a:t>
            </a:r>
          </a:p>
        </p:txBody>
      </p:sp>
      <p:pic>
        <p:nvPicPr>
          <p:cNvPr id="6" name="Picture 5" descr="C:\Users\025sporter\AppData\Local\Microsoft\Windows\INetCache\Content.Word\IMG_20190911_08021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8" t="32138" r="13278" b="21052"/>
          <a:stretch/>
        </p:blipFill>
        <p:spPr bwMode="auto">
          <a:xfrm>
            <a:off x="4834463" y="-43420"/>
            <a:ext cx="4248471" cy="1052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025sporter\AppData\Local\Microsoft\Windows\INetCache\Content.Word\IMG_20190911_08020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86" t="3739" r="14212" b="2619"/>
          <a:stretch/>
        </p:blipFill>
        <p:spPr bwMode="auto">
          <a:xfrm rot="16200000">
            <a:off x="-1246161" y="1484781"/>
            <a:ext cx="6595763" cy="3888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4384" y="425234"/>
            <a:ext cx="2834314" cy="1499616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E32D91"/>
                </a:solidFill>
              </a:rPr>
              <a:t>Task 2</a:t>
            </a:r>
            <a:endParaRPr lang="en-GB" sz="4800" dirty="0">
              <a:solidFill>
                <a:srgbClr val="E3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Ergonomics Task 2 Answer</a:t>
            </a:r>
            <a:endParaRPr lang="en-GB" i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Autofit/>
          </a:bodyPr>
          <a:lstStyle/>
          <a:p>
            <a:pPr lvl="0"/>
            <a:r>
              <a:rPr lang="en-GB" sz="2400" b="1" i="0" dirty="0" smtClean="0">
                <a:solidFill>
                  <a:schemeClr val="tx1"/>
                </a:solidFill>
              </a:rPr>
              <a:t>Diameter </a:t>
            </a:r>
            <a:r>
              <a:rPr lang="en-GB" sz="2400" b="1" i="0" dirty="0">
                <a:solidFill>
                  <a:schemeClr val="tx1"/>
                </a:solidFill>
              </a:rPr>
              <a:t>of the flume – to fit all children </a:t>
            </a:r>
            <a:r>
              <a:rPr lang="en-GB" sz="2400" b="1" i="0" dirty="0" smtClean="0">
                <a:solidFill>
                  <a:schemeClr val="tx1"/>
                </a:solidFill>
              </a:rPr>
              <a:t>sliding</a:t>
            </a:r>
          </a:p>
          <a:p>
            <a:pPr lvl="1"/>
            <a:r>
              <a:rPr lang="en-GB" sz="2400" dirty="0" smtClean="0"/>
              <a:t>368mm – age 8 girl 95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percentile shoulder width</a:t>
            </a:r>
            <a:endParaRPr lang="en-GB" sz="2400" dirty="0">
              <a:solidFill>
                <a:schemeClr val="tx1"/>
              </a:solidFill>
            </a:endParaRPr>
          </a:p>
          <a:p>
            <a:pPr lvl="0"/>
            <a:r>
              <a:rPr lang="en-GB" sz="2400" b="1" i="0" dirty="0">
                <a:solidFill>
                  <a:schemeClr val="tx1"/>
                </a:solidFill>
              </a:rPr>
              <a:t>Width of the red slide – up to age </a:t>
            </a:r>
            <a:r>
              <a:rPr lang="en-GB" sz="2400" b="1" i="0" dirty="0" smtClean="0">
                <a:solidFill>
                  <a:schemeClr val="tx1"/>
                </a:solidFill>
              </a:rPr>
              <a:t>5</a:t>
            </a:r>
          </a:p>
          <a:p>
            <a:pPr lvl="1"/>
            <a:r>
              <a:rPr lang="en-GB" sz="2400" dirty="0" smtClean="0"/>
              <a:t>249mm – age 5 boy 95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percentile</a:t>
            </a:r>
            <a:endParaRPr lang="en-GB" sz="2400" dirty="0">
              <a:solidFill>
                <a:schemeClr val="tx1"/>
              </a:solidFill>
            </a:endParaRPr>
          </a:p>
          <a:p>
            <a:pPr lvl="0"/>
            <a:r>
              <a:rPr lang="en-GB" sz="2400" b="1" i="0" dirty="0">
                <a:solidFill>
                  <a:schemeClr val="tx1"/>
                </a:solidFill>
              </a:rPr>
              <a:t>Height of the red roof up to age 6 – children </a:t>
            </a:r>
            <a:r>
              <a:rPr lang="en-GB" sz="2400" b="1" i="0" dirty="0" smtClean="0">
                <a:solidFill>
                  <a:schemeClr val="tx1"/>
                </a:solidFill>
              </a:rPr>
              <a:t>standing</a:t>
            </a:r>
          </a:p>
          <a:p>
            <a:pPr lvl="1"/>
            <a:r>
              <a:rPr lang="en-GB" sz="2400" dirty="0" smtClean="0"/>
              <a:t>1281 – age 6 girl 95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percentile height</a:t>
            </a:r>
            <a:endParaRPr lang="en-GB" sz="2400" dirty="0">
              <a:solidFill>
                <a:schemeClr val="tx1"/>
              </a:solidFill>
            </a:endParaRPr>
          </a:p>
          <a:p>
            <a:pPr lvl="0"/>
            <a:r>
              <a:rPr lang="en-GB" sz="2400" b="1" i="0" dirty="0">
                <a:solidFill>
                  <a:schemeClr val="tx1"/>
                </a:solidFill>
              </a:rPr>
              <a:t>Height of opening to flume slide – all children </a:t>
            </a:r>
            <a:r>
              <a:rPr lang="en-GB" sz="2400" b="1" i="0" dirty="0" smtClean="0">
                <a:solidFill>
                  <a:schemeClr val="tx1"/>
                </a:solidFill>
              </a:rPr>
              <a:t>sitting</a:t>
            </a:r>
          </a:p>
          <a:p>
            <a:pPr lvl="1"/>
            <a:r>
              <a:rPr lang="en-GB" sz="2400" dirty="0" smtClean="0"/>
              <a:t>741mm – age 8 boy 95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percentile seated butt to head</a:t>
            </a:r>
            <a:endParaRPr lang="en-GB" sz="2400" dirty="0">
              <a:solidFill>
                <a:schemeClr val="tx1"/>
              </a:solidFill>
            </a:endParaRPr>
          </a:p>
          <a:p>
            <a:pPr lvl="0"/>
            <a:r>
              <a:rPr lang="en-GB" sz="2400" b="1" i="0" dirty="0">
                <a:solidFill>
                  <a:schemeClr val="tx1"/>
                </a:solidFill>
              </a:rPr>
              <a:t>Height of swing frame to allow all adults </a:t>
            </a:r>
            <a:r>
              <a:rPr lang="en-GB" sz="2400" b="1" i="0" dirty="0" smtClean="0">
                <a:solidFill>
                  <a:schemeClr val="tx1"/>
                </a:solidFill>
              </a:rPr>
              <a:t>clearance</a:t>
            </a:r>
          </a:p>
          <a:p>
            <a:pPr lvl="1"/>
            <a:r>
              <a:rPr lang="en-GB" sz="2400" dirty="0" smtClean="0"/>
              <a:t>1873 – American adult male 95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percentile height</a:t>
            </a:r>
            <a:endParaRPr lang="en-GB" sz="2400" dirty="0">
              <a:solidFill>
                <a:schemeClr val="tx1"/>
              </a:solidFill>
            </a:endParaRPr>
          </a:p>
          <a:p>
            <a:pPr lvl="0"/>
            <a:r>
              <a:rPr lang="en-GB" sz="2400" b="1" i="0" dirty="0">
                <a:solidFill>
                  <a:schemeClr val="tx1"/>
                </a:solidFill>
              </a:rPr>
              <a:t>Height of the swing seat – allow all children to sit </a:t>
            </a:r>
            <a:r>
              <a:rPr lang="en-GB" sz="2400" b="1" i="0" dirty="0" smtClean="0">
                <a:solidFill>
                  <a:schemeClr val="tx1"/>
                </a:solidFill>
              </a:rPr>
              <a:t>safely</a:t>
            </a:r>
          </a:p>
          <a:p>
            <a:pPr lvl="1"/>
            <a:r>
              <a:rPr lang="en-GB" sz="2400" dirty="0" smtClean="0"/>
              <a:t>245mm – age 5 boy 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percentile back of knee height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What is ergonomics?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Ergonomics is:</a:t>
            </a:r>
          </a:p>
          <a:p>
            <a:pPr marL="0" indent="0">
              <a:buNone/>
            </a:pPr>
            <a:r>
              <a:rPr lang="en-GB" sz="2400" i="1" dirty="0"/>
              <a:t>The study to improve interactions between people and their products or environment.</a:t>
            </a:r>
          </a:p>
          <a:p>
            <a:pPr marL="0" indent="0">
              <a:buNone/>
            </a:pPr>
            <a:r>
              <a:rPr lang="en-GB" sz="2400" dirty="0"/>
              <a:t>This is to make it: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Easier to use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Less frustrating to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More comfortable to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Safer to carry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6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968602"/>
            <a:ext cx="4101411" cy="488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8" r="28138"/>
          <a:stretch/>
        </p:blipFill>
        <p:spPr>
          <a:xfrm>
            <a:off x="957573" y="1968602"/>
            <a:ext cx="2186263" cy="48893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Consider how ergonomics would impact the design of a vacuum cleaner: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Should be </a:t>
            </a:r>
            <a:r>
              <a:rPr lang="en-GB" sz="2400" b="1" i="1" dirty="0"/>
              <a:t>comfortable</a:t>
            </a:r>
            <a:r>
              <a:rPr lang="en-GB" sz="2400" i="1" dirty="0"/>
              <a:t> to use by a </a:t>
            </a:r>
            <a:r>
              <a:rPr lang="en-GB" sz="2400" b="1" i="1" dirty="0"/>
              <a:t>range of </a:t>
            </a:r>
            <a:r>
              <a:rPr lang="en-GB" sz="2400" b="1" i="1" dirty="0" smtClean="0"/>
              <a:t>users</a:t>
            </a:r>
            <a:endParaRPr lang="en-GB" sz="2400" b="1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Height should </a:t>
            </a:r>
            <a:r>
              <a:rPr lang="en-GB" sz="2400" b="1" i="1" dirty="0"/>
              <a:t>adjust</a:t>
            </a:r>
            <a:r>
              <a:rPr lang="en-GB" sz="2400" i="1" dirty="0"/>
              <a:t> to suit users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Handle </a:t>
            </a:r>
            <a:r>
              <a:rPr lang="en-GB" sz="2400" b="1" i="1" dirty="0"/>
              <a:t>size</a:t>
            </a:r>
            <a:r>
              <a:rPr lang="en-GB" sz="2400" i="1" dirty="0"/>
              <a:t> should allow big and small hands to hold it comfortably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The </a:t>
            </a:r>
            <a:r>
              <a:rPr lang="en-GB" sz="2400" b="1" i="1" dirty="0"/>
              <a:t>noise</a:t>
            </a:r>
            <a:r>
              <a:rPr lang="en-GB" sz="2400" i="1" dirty="0"/>
              <a:t> should be tolerable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Buttons and switches should be </a:t>
            </a:r>
            <a:r>
              <a:rPr lang="en-GB" sz="2400" b="1" i="1" dirty="0"/>
              <a:t>easy to press </a:t>
            </a:r>
            <a:r>
              <a:rPr lang="en-GB" sz="2400" i="1" dirty="0"/>
              <a:t>with fingers and/or feet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There should be </a:t>
            </a:r>
            <a:r>
              <a:rPr lang="en-GB" sz="2400" b="1" i="1" dirty="0"/>
              <a:t>easy access </a:t>
            </a:r>
            <a:r>
              <a:rPr lang="en-GB" sz="2400" i="1" dirty="0"/>
              <a:t>to the buttons and switches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They should operate with </a:t>
            </a:r>
            <a:r>
              <a:rPr lang="en-GB" sz="2400" b="1" i="1" dirty="0"/>
              <a:t>reasonable force </a:t>
            </a:r>
            <a:r>
              <a:rPr lang="en-GB" sz="2400" i="1" dirty="0"/>
              <a:t>or effort.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Case study: </a:t>
            </a:r>
            <a:r>
              <a:rPr lang="en-GB" dirty="0" err="1" smtClean="0">
                <a:solidFill>
                  <a:srgbClr val="FFFFFF"/>
                </a:solidFill>
              </a:rPr>
              <a:t>dyson</a:t>
            </a:r>
            <a:r>
              <a:rPr lang="en-GB" dirty="0" smtClean="0">
                <a:solidFill>
                  <a:srgbClr val="FFFFFF"/>
                </a:solidFill>
              </a:rPr>
              <a:t> vacuum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Attachments should be </a:t>
            </a:r>
            <a:r>
              <a:rPr lang="en-GB" sz="2400" b="1" dirty="0"/>
              <a:t>easy to store</a:t>
            </a:r>
            <a:r>
              <a:rPr lang="en-GB" sz="2400" dirty="0"/>
              <a:t>, remove from their positions, </a:t>
            </a:r>
            <a:r>
              <a:rPr lang="en-GB" sz="2400" b="1" dirty="0"/>
              <a:t>fit</a:t>
            </a:r>
            <a:r>
              <a:rPr lang="en-GB" sz="2400" dirty="0"/>
              <a:t> and </a:t>
            </a:r>
            <a:r>
              <a:rPr lang="en-GB" sz="2400" b="1" dirty="0"/>
              <a:t>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Required action </a:t>
            </a:r>
            <a:r>
              <a:rPr lang="en-GB" sz="2400" b="1" dirty="0"/>
              <a:t>should be clear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Force</a:t>
            </a:r>
            <a:r>
              <a:rPr lang="en-GB" sz="2400" dirty="0"/>
              <a:t> and </a:t>
            </a:r>
            <a:r>
              <a:rPr lang="en-GB" sz="2400" b="1" dirty="0"/>
              <a:t>effort</a:t>
            </a:r>
            <a:r>
              <a:rPr lang="en-GB" sz="2400" dirty="0"/>
              <a:t> required should be within reasonable limits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There should be </a:t>
            </a:r>
            <a:r>
              <a:rPr lang="en-GB" sz="2400" b="1" dirty="0"/>
              <a:t>adequate clearance </a:t>
            </a:r>
            <a:r>
              <a:rPr lang="en-GB" sz="2400" dirty="0"/>
              <a:t>for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Colours and textures </a:t>
            </a:r>
            <a:r>
              <a:rPr lang="en-GB" sz="2400" dirty="0"/>
              <a:t>should be used to </a:t>
            </a:r>
            <a:r>
              <a:rPr lang="en-GB" sz="2400" b="1" dirty="0"/>
              <a:t>identify</a:t>
            </a:r>
            <a:r>
              <a:rPr lang="en-GB" sz="2400" dirty="0"/>
              <a:t>, remove, fit and use functional parts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User needs to know when the vacuum is turned on or off, there should be a </a:t>
            </a:r>
            <a:r>
              <a:rPr lang="en-GB" sz="2400" b="1" dirty="0"/>
              <a:t>visual/audible cue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User should be able to use the vacuum </a:t>
            </a:r>
            <a:r>
              <a:rPr lang="en-GB" sz="2400" b="1" dirty="0"/>
              <a:t>without injury or strain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Weight</a:t>
            </a:r>
            <a:r>
              <a:rPr lang="en-GB" sz="2400" dirty="0"/>
              <a:t> should be reasonable for normal strength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Should be </a:t>
            </a:r>
            <a:r>
              <a:rPr lang="en-GB" sz="2400" b="1" dirty="0"/>
              <a:t>easy to turn and manoeuvre </a:t>
            </a:r>
            <a:r>
              <a:rPr lang="en-GB" sz="2400" dirty="0"/>
              <a:t>with minimal strain/effort </a:t>
            </a:r>
          </a:p>
        </p:txBody>
      </p:sp>
    </p:spTree>
    <p:extLst>
      <p:ext uri="{BB962C8B-B14F-4D97-AF65-F5344CB8AC3E}">
        <p14:creationId xmlns:p14="http://schemas.microsoft.com/office/powerpoint/2010/main" val="92712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Ergonomic word bank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850608" cy="6480720"/>
          </a:xfrm>
        </p:spPr>
        <p:txBody>
          <a:bodyPr numCol="2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Reach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Clearance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Strength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Force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Effort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Sound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Smell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Texture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Taste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Vibration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Grip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Proximity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Fatigue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Strain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i="1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56261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Ergonomic categories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Ergonomics is a huge area of study that is commonly broken down into the following sub-topics: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Anthropometrics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Physiology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Psychology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77" y="3284984"/>
            <a:ext cx="412891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9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anthropometrics</a:t>
            </a:r>
            <a:endParaRPr lang="en-GB" sz="3200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Knowing and understanding physical measurement and limitations of a person’s size and form is essential if a product or space is to have good ergonomic design.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Designers must ensure it is sufficient to access, or the space between components to allow easy, safe and comfortable use.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is the anthropometric aspect of ergonomics.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05"/>
            <a:ext cx="4101411" cy="50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Applying anthropometrics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First, a designer must gather </a:t>
            </a:r>
            <a:r>
              <a:rPr lang="en-GB" sz="2400" b="1" dirty="0"/>
              <a:t>relevant data</a:t>
            </a:r>
          </a:p>
          <a:p>
            <a:pPr marL="0" indent="0">
              <a:buNone/>
            </a:pPr>
            <a:r>
              <a:rPr lang="en-GB" sz="2400" dirty="0"/>
              <a:t>This ensures they can accommodate for a </a:t>
            </a:r>
            <a:r>
              <a:rPr lang="en-GB" sz="2400" b="1" dirty="0"/>
              <a:t>full range of intended users </a:t>
            </a:r>
            <a:r>
              <a:rPr lang="en-GB" sz="2400" dirty="0"/>
              <a:t>of the product or space</a:t>
            </a:r>
          </a:p>
          <a:p>
            <a:pPr marL="0" indent="0">
              <a:buNone/>
            </a:pPr>
            <a:r>
              <a:rPr lang="en-GB" sz="2400" dirty="0"/>
              <a:t>They must identify things such as </a:t>
            </a:r>
            <a:r>
              <a:rPr lang="en-GB" sz="2400" b="1" dirty="0"/>
              <a:t>age</a:t>
            </a:r>
            <a:r>
              <a:rPr lang="en-GB" sz="2400" dirty="0"/>
              <a:t>, </a:t>
            </a:r>
            <a:r>
              <a:rPr lang="en-GB" sz="2400" b="1" dirty="0"/>
              <a:t>gender</a:t>
            </a:r>
            <a:r>
              <a:rPr lang="en-GB" sz="2400" dirty="0"/>
              <a:t>, </a:t>
            </a:r>
            <a:r>
              <a:rPr lang="en-GB" sz="2400" b="1" dirty="0"/>
              <a:t>ethnicity</a:t>
            </a:r>
            <a:r>
              <a:rPr lang="en-GB" sz="2400" dirty="0"/>
              <a:t> etc.</a:t>
            </a:r>
          </a:p>
          <a:p>
            <a:pPr marL="0" indent="0">
              <a:buNone/>
            </a:pPr>
            <a:r>
              <a:rPr lang="en-GB" sz="2400" dirty="0"/>
              <a:t>This information is essential to ensure the </a:t>
            </a:r>
            <a:r>
              <a:rPr lang="en-GB" sz="2400" b="1" dirty="0"/>
              <a:t>majority of users </a:t>
            </a:r>
            <a:r>
              <a:rPr lang="en-GB" sz="2400" dirty="0"/>
              <a:t>have suitable </a:t>
            </a:r>
            <a:r>
              <a:rPr lang="en-GB" sz="2400" b="1" dirty="0"/>
              <a:t>reach</a:t>
            </a:r>
            <a:r>
              <a:rPr lang="en-GB" sz="2400" dirty="0"/>
              <a:t>, </a:t>
            </a:r>
            <a:r>
              <a:rPr lang="en-GB" sz="2400" b="1" dirty="0"/>
              <a:t>clearance</a:t>
            </a:r>
            <a:r>
              <a:rPr lang="en-GB" sz="2400" dirty="0"/>
              <a:t> and </a:t>
            </a:r>
            <a:r>
              <a:rPr lang="en-GB" sz="2400" b="1" dirty="0"/>
              <a:t>range of movement</a:t>
            </a:r>
            <a:r>
              <a:rPr lang="en-GB" sz="2400" dirty="0"/>
              <a:t> to be able to use the product </a:t>
            </a:r>
            <a:r>
              <a:rPr lang="en-GB" sz="2400" b="1" dirty="0"/>
              <a:t>easily</a:t>
            </a:r>
            <a:r>
              <a:rPr lang="en-GB" sz="2400" dirty="0"/>
              <a:t> and </a:t>
            </a:r>
            <a:r>
              <a:rPr lang="en-GB" sz="2400" b="1" dirty="0"/>
              <a:t>safely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dirty="0"/>
              <a:t>A designer can obtain </a:t>
            </a:r>
            <a:r>
              <a:rPr lang="en-GB" sz="2400" b="1" dirty="0"/>
              <a:t>anthropometric data </a:t>
            </a:r>
            <a:r>
              <a:rPr lang="en-GB" sz="2400" dirty="0"/>
              <a:t>by measuring the relevant sizes of a sample of people.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/>
          <a:stretch/>
        </p:blipFill>
        <p:spPr>
          <a:xfrm>
            <a:off x="-1" y="2456874"/>
            <a:ext cx="4101411" cy="44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186</TotalTime>
  <Words>1695</Words>
  <Application>Microsoft Office PowerPoint</Application>
  <PresentationFormat>On-screen Show (4:3)</PresentationFormat>
  <Paragraphs>205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Presentation Template</vt:lpstr>
      <vt:lpstr>higher Design &amp; Manufacture</vt:lpstr>
      <vt:lpstr>Learning intentions &amp; success criteria</vt:lpstr>
      <vt:lpstr>What is ergonomics?</vt:lpstr>
      <vt:lpstr>example</vt:lpstr>
      <vt:lpstr>Case study: dyson vacuum</vt:lpstr>
      <vt:lpstr>Ergonomic word bank</vt:lpstr>
      <vt:lpstr>Ergonomic categories</vt:lpstr>
      <vt:lpstr>anthropometrics</vt:lpstr>
      <vt:lpstr>Applying anthropometrics</vt:lpstr>
      <vt:lpstr>anthropometrics</vt:lpstr>
      <vt:lpstr>Applying anthropometrics</vt:lpstr>
      <vt:lpstr>anthropometrics</vt:lpstr>
      <vt:lpstr>anthropometrics</vt:lpstr>
      <vt:lpstr>PowerPoint Presentation</vt:lpstr>
      <vt:lpstr>PowerPoint Presentation</vt:lpstr>
      <vt:lpstr>PowerPoint Presentation</vt:lpstr>
      <vt:lpstr>physiology</vt:lpstr>
      <vt:lpstr>Applying physiology</vt:lpstr>
      <vt:lpstr>Applying physiology</vt:lpstr>
      <vt:lpstr>psychology</vt:lpstr>
      <vt:lpstr>Applying psychology</vt:lpstr>
      <vt:lpstr>Applying psychology</vt:lpstr>
      <vt:lpstr>Applying psychology</vt:lpstr>
      <vt:lpstr>PAST PAPER QUESTION</vt:lpstr>
      <vt:lpstr>Task 1</vt:lpstr>
      <vt:lpstr>TASK 1 ANSWERS</vt:lpstr>
      <vt:lpstr>Task 2</vt:lpstr>
      <vt:lpstr>Ergonomics Task 2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025SPorter</cp:lastModifiedBy>
  <cp:revision>25</cp:revision>
  <dcterms:created xsi:type="dcterms:W3CDTF">2020-05-18T09:31:07Z</dcterms:created>
  <dcterms:modified xsi:type="dcterms:W3CDTF">2023-09-12T11:22:57Z</dcterms:modified>
</cp:coreProperties>
</file>